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69" r:id="rId3"/>
    <p:sldId id="270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77"/>
  </p:normalViewPr>
  <p:slideViewPr>
    <p:cSldViewPr snapToGrid="0" snapToObjects="1">
      <p:cViewPr varScale="1">
        <p:scale>
          <a:sx n="97" d="100"/>
          <a:sy n="97" d="100"/>
        </p:scale>
        <p:origin x="172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89547" y="-18195"/>
            <a:ext cx="12825705" cy="759894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>
              <a:defRPr sz="2400"/>
            </a:pPr>
            <a:endParaRPr/>
          </a:p>
        </p:txBody>
      </p:sp>
      <p:pic>
        <p:nvPicPr>
          <p:cNvPr id="120" name="flight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33749" y="-99361"/>
            <a:ext cx="17472298" cy="983503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-691699" y="5413001"/>
            <a:ext cx="991357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algn="l">
              <a:defRPr sz="7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 Flight Data Analysis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-46947" y="12162"/>
            <a:ext cx="13004801" cy="9729276"/>
          </a:xfrm>
          <a:prstGeom prst="rect">
            <a:avLst/>
          </a:prstGeom>
        </p:spPr>
        <p:txBody>
          <a:bodyPr/>
          <a:lstStyle/>
          <a:p>
            <a:pPr marL="0" lvl="1" indent="228600">
              <a:spcBef>
                <a:spcPts val="0"/>
              </a:spcBef>
              <a:buSzTx/>
              <a:buNone/>
              <a:defRPr sz="3000"/>
            </a:pPr>
            <a:r>
              <a:rPr lang="en-US" dirty="0"/>
              <a:t>3</a:t>
            </a:r>
            <a:r>
              <a:rPr dirty="0"/>
              <a:t> Box Plot to identify outliers </a:t>
            </a:r>
          </a:p>
          <a:p>
            <a:pPr marL="0" lvl="3" indent="685800">
              <a:spcBef>
                <a:spcPts val="0"/>
              </a:spcBef>
              <a:buSzTx/>
              <a:buNone/>
              <a:defRPr sz="3000"/>
            </a:pPr>
            <a:r>
              <a:rPr dirty="0"/>
              <a:t>#Command to draw box plot</a:t>
            </a:r>
          </a:p>
          <a:p>
            <a:pPr marL="0" lvl="3" indent="685800">
              <a:spcBef>
                <a:spcPts val="0"/>
              </a:spcBef>
              <a:buSzTx/>
              <a:buNone/>
              <a:defRPr sz="3000"/>
            </a:pPr>
            <a:r>
              <a:rPr dirty="0" err="1"/>
              <a:t>flight.boxplot</a:t>
            </a:r>
            <a:r>
              <a:rPr dirty="0"/>
              <a:t>()</a:t>
            </a:r>
          </a:p>
          <a:p>
            <a:pPr marL="0" lvl="3" indent="685800">
              <a:spcBef>
                <a:spcPts val="0"/>
              </a:spcBef>
              <a:buSzTx/>
              <a:buNone/>
              <a:defRPr sz="3000"/>
            </a:pPr>
            <a:r>
              <a:rPr dirty="0" err="1"/>
              <a:t>plt.xticks</a:t>
            </a:r>
            <a:r>
              <a:rPr dirty="0"/>
              <a:t>(rotation=90)</a:t>
            </a:r>
          </a:p>
          <a:p>
            <a:pPr marL="0" lvl="3" indent="685800">
              <a:spcBef>
                <a:spcPts val="0"/>
              </a:spcBef>
              <a:buSzTx/>
              <a:buNone/>
              <a:defRPr sz="3000"/>
            </a:pPr>
            <a:r>
              <a:rPr dirty="0" err="1"/>
              <a:t>plt.show</a:t>
            </a:r>
            <a:r>
              <a:rPr dirty="0"/>
              <a:t>()</a:t>
            </a:r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  <a:p>
            <a:pPr marL="0" lvl="2" indent="457200">
              <a:spcBef>
                <a:spcPts val="0"/>
              </a:spcBef>
              <a:buSzTx/>
              <a:buNone/>
              <a:defRPr sz="3000"/>
            </a:pPr>
            <a:endParaRPr dirty="0"/>
          </a:p>
        </p:txBody>
      </p:sp>
      <p:pic>
        <p:nvPicPr>
          <p:cNvPr id="153" name="Screen Shot 2019-06-26 at 10.17.5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302" y="2513050"/>
            <a:ext cx="9707133" cy="7210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4F96-8A79-B44D-9E26-AC534343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6700" b="1" dirty="0"/>
              <a:t>Business Questions Identified </a:t>
            </a:r>
            <a:br>
              <a:rPr lang="en-IN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0B709-B3E8-FB45-BF3E-1001AD2FB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Q1. In Which Month flights are more demanding? (Peak time of flight)</a:t>
            </a:r>
          </a:p>
          <a:p>
            <a:pPr marL="0" indent="0">
              <a:buNone/>
            </a:pPr>
            <a:r>
              <a:rPr lang="en-IN" dirty="0"/>
              <a:t>Approach: Outlier treatments </a:t>
            </a:r>
          </a:p>
          <a:p>
            <a:r>
              <a:rPr lang="en-IN" dirty="0" err="1"/>
              <a:t>floring</a:t>
            </a:r>
            <a:r>
              <a:rPr lang="en-IN" dirty="0"/>
              <a:t> and coupling (1 % to 99 %) approach for Outlier treatment</a:t>
            </a:r>
          </a:p>
          <a:p>
            <a:r>
              <a:rPr lang="en-IN" dirty="0" err="1"/>
              <a:t>Zscore</a:t>
            </a:r>
            <a:endParaRPr lang="en-IN" dirty="0"/>
          </a:p>
          <a:p>
            <a:r>
              <a:rPr lang="en-IN" dirty="0"/>
              <a:t>IQR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endParaRPr lang="en-IN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341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EB69-7091-0845-B5F1-4F8A555D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7879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Boxplot after Outlier treatment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E72D9-B3BD-C248-BEDF-792A18BF0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A2F67-765D-A449-B3C3-7713C38A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452"/>
            <a:ext cx="13004800" cy="81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472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A8A3-16D6-E74C-8668-EC27227A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18052"/>
            <a:ext cx="11099800" cy="2285448"/>
          </a:xfrm>
        </p:spPr>
        <p:txBody>
          <a:bodyPr>
            <a:normAutofit fontScale="90000"/>
          </a:bodyPr>
          <a:lstStyle/>
          <a:p>
            <a:r>
              <a:rPr lang="en-IN" sz="6700" dirty="0"/>
              <a:t>Findings &amp; Visualizations 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11A0A-81A7-654E-8483-669195C36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29"/>
            <a:ext cx="13004800" cy="4101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F733-E1D9-2B48-B044-DD6A8B054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7" y="2603500"/>
            <a:ext cx="13004800" cy="71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022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7500-FBB3-CD4B-94C9-C15D22E6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42065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IN" sz="4400" b="1" dirty="0"/>
              <a:t>Q2 - Which Airline maximum Departure delays. (Number of times)</a:t>
            </a:r>
            <a:br>
              <a:rPr lang="en-IN" sz="4400" b="1" dirty="0"/>
            </a:br>
            <a:br>
              <a:rPr lang="en-IN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4B033-2C87-3943-94DA-1EFF963B4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2642296"/>
            <a:ext cx="13004800" cy="61769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4FF419-E511-A544-992D-38204EA40AD6}"/>
              </a:ext>
            </a:extLst>
          </p:cNvPr>
          <p:cNvSpPr/>
          <p:nvPr/>
        </p:nvSpPr>
        <p:spPr>
          <a:xfrm rot="21243019">
            <a:off x="3313043" y="1484243"/>
            <a:ext cx="5751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208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A4BD8-B799-274E-9FA7-B71AB0C27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193"/>
            <a:ext cx="13004800" cy="74589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652D28-DE2E-A044-BBC2-50A74DA07ECF}"/>
              </a:ext>
            </a:extLst>
          </p:cNvPr>
          <p:cNvSpPr/>
          <p:nvPr/>
        </p:nvSpPr>
        <p:spPr>
          <a:xfrm rot="20359456">
            <a:off x="3781142" y="251791"/>
            <a:ext cx="3905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542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7C46-C361-BF40-84C3-E95BC093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6700" b="1" dirty="0"/>
              <a:t>Q3 - In which month maximum Departure delays occurred.</a:t>
            </a:r>
            <a:br>
              <a:rPr lang="en-IN" b="1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34BE8A-0219-E546-B4A1-CF464A942564}"/>
              </a:ext>
            </a:extLst>
          </p:cNvPr>
          <p:cNvSpPr/>
          <p:nvPr/>
        </p:nvSpPr>
        <p:spPr>
          <a:xfrm rot="20790078">
            <a:off x="3781142" y="1987827"/>
            <a:ext cx="51375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AB39C-55E5-A045-9F53-992D92273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3792"/>
            <a:ext cx="13004800" cy="55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04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32A9-36DF-2343-9505-D8B974A3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 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854B6-DE66-434F-9082-7F629302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747"/>
            <a:ext cx="13004800" cy="67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592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D709-F22A-2D47-827E-D21644A4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96335"/>
          </a:xfrm>
        </p:spPr>
        <p:txBody>
          <a:bodyPr>
            <a:normAutofit fontScale="90000"/>
          </a:bodyPr>
          <a:lstStyle/>
          <a:p>
            <a:r>
              <a:rPr lang="en-IN" sz="4000" b="1" dirty="0"/>
              <a:t>Q4 -Best airports in terms of time</a:t>
            </a:r>
            <a:r>
              <a:rPr lang="en-IN" sz="5300" b="1" dirty="0"/>
              <a:t> departure %</a:t>
            </a:r>
            <a:br>
              <a:rPr lang="en-IN" b="1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454F0-FFC6-A24B-9A01-EAD9031DC054}"/>
              </a:ext>
            </a:extLst>
          </p:cNvPr>
          <p:cNvSpPr/>
          <p:nvPr/>
        </p:nvSpPr>
        <p:spPr>
          <a:xfrm rot="20897692">
            <a:off x="3251199" y="2226366"/>
            <a:ext cx="6542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 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E5133-A552-744F-8D80-67F34DA72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" y="1063969"/>
            <a:ext cx="13004800" cy="6027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631CDC-EF2F-B846-A150-0CF6EC64B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42" y="5703931"/>
            <a:ext cx="6235700" cy="321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E4A4D-3EAE-B645-B266-51F0A2CCF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" y="8682783"/>
            <a:ext cx="10248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4165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5E9F-07A3-3148-958B-6BEF65DA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6700" b="1" dirty="0"/>
              <a:t>Q5- On time arrival % analysis</a:t>
            </a:r>
            <a:br>
              <a:rPr lang="en-IN" b="1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26DFB4-A701-6D4F-9CC1-9067951141DE}"/>
              </a:ext>
            </a:extLst>
          </p:cNvPr>
          <p:cNvSpPr/>
          <p:nvPr/>
        </p:nvSpPr>
        <p:spPr>
          <a:xfrm>
            <a:off x="3274849" y="1391478"/>
            <a:ext cx="6359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 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B4AE6-A74D-C84A-8D02-FCF7EEB7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826"/>
            <a:ext cx="13004800" cy="77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87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ctrTitle"/>
          </p:nvPr>
        </p:nvSpPr>
        <p:spPr>
          <a:xfrm>
            <a:off x="1270000" y="-689760"/>
            <a:ext cx="10464800" cy="3129683"/>
          </a:xfrm>
          <a:prstGeom prst="rect">
            <a:avLst/>
          </a:prstGeom>
        </p:spPr>
        <p:txBody>
          <a:bodyPr lIns="622300" tIns="622300" rIns="622300" bIns="622300"/>
          <a:lstStyle>
            <a:lvl1pPr defTabSz="525779">
              <a:defRPr sz="7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Personal Information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ubTitle" idx="1"/>
          </p:nvPr>
        </p:nvSpPr>
        <p:spPr>
          <a:xfrm>
            <a:off x="521027" y="2384008"/>
            <a:ext cx="11962746" cy="673737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 defTabSz="578358">
              <a:defRPr sz="3168">
                <a:solidFill>
                  <a:srgbClr val="5D5D5D"/>
                </a:solidFill>
              </a:defRPr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Name :  </a:t>
            </a:r>
            <a:r>
              <a:rPr dirty="0"/>
              <a:t>                                                                     </a:t>
            </a:r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r>
              <a:rPr lang="en-US" dirty="0" err="1"/>
              <a:t>Sachin</a:t>
            </a:r>
            <a:r>
              <a:rPr lang="en-US" dirty="0"/>
              <a:t> Bhardwaj</a:t>
            </a:r>
            <a:r>
              <a:rPr dirty="0"/>
              <a:t>.</a:t>
            </a:r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endParaRPr dirty="0"/>
          </a:p>
          <a:p>
            <a:pPr algn="l" defTabSz="578358">
              <a:defRPr sz="3168" b="1">
                <a:solidFill>
                  <a:srgbClr val="5D5D5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Email ID :</a:t>
            </a:r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r>
              <a:rPr lang="en-US" dirty="0"/>
              <a:t>sachin.19jan</a:t>
            </a:r>
            <a:r>
              <a:rPr dirty="0"/>
              <a:t>@gmail.com</a:t>
            </a:r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endParaRPr dirty="0"/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Experience :   </a:t>
            </a:r>
            <a:r>
              <a:rPr dirty="0"/>
              <a:t>                        </a:t>
            </a:r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r>
              <a:rPr lang="en-US" dirty="0"/>
              <a:t>7</a:t>
            </a:r>
            <a:r>
              <a:rPr dirty="0"/>
              <a:t> years  </a:t>
            </a:r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r>
              <a:rPr dirty="0"/>
              <a:t>                                  </a:t>
            </a:r>
          </a:p>
          <a:p>
            <a:pPr algn="l" defTabSz="578358">
              <a:defRPr sz="3168" b="1">
                <a:solidFill>
                  <a:srgbClr val="5D5D5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Technology:</a:t>
            </a:r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r>
              <a:rPr dirty="0"/>
              <a:t>Sr. </a:t>
            </a:r>
            <a:r>
              <a:rPr lang="en-US" dirty="0"/>
              <a:t>IOS</a:t>
            </a:r>
            <a:r>
              <a:rPr dirty="0"/>
              <a:t> Developer</a:t>
            </a:r>
          </a:p>
          <a:p>
            <a:pPr algn="l" defTabSz="578358">
              <a:defRPr sz="3168" b="1">
                <a:solidFill>
                  <a:srgbClr val="5D5D5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Organisation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   </a:t>
            </a:r>
            <a:r>
              <a:rPr dirty="0"/>
              <a:t>                                                 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Mobile No:</a:t>
            </a:r>
          </a:p>
          <a:p>
            <a:pPr algn="l" defTabSz="578358">
              <a:defRPr sz="3168">
                <a:solidFill>
                  <a:srgbClr val="5D5D5D"/>
                </a:solidFill>
              </a:defRPr>
            </a:pPr>
            <a:r>
              <a:rPr lang="en-US" dirty="0"/>
              <a:t>Publicis Sapient</a:t>
            </a:r>
            <a:r>
              <a:rPr dirty="0"/>
              <a:t>,</a:t>
            </a:r>
            <a:r>
              <a:rPr lang="en-IN" dirty="0"/>
              <a:t> GGN</a:t>
            </a:r>
            <a:r>
              <a:rPr lang="en-US" dirty="0"/>
              <a:t>                                         </a:t>
            </a:r>
            <a:r>
              <a:rPr dirty="0"/>
              <a:t>+91-</a:t>
            </a:r>
            <a:r>
              <a:rPr lang="en-US" dirty="0"/>
              <a:t>9540373354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9744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9CE5-6538-E94E-996E-7661525A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97A57-87E7-0547-9768-D5FE4224D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267"/>
            <a:ext cx="13004800" cy="61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258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BB09-1319-1C40-B2DA-5691ADC1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6700" b="1" dirty="0"/>
              <a:t>Q6 -Aircraft speed analysis.</a:t>
            </a:r>
            <a:br>
              <a:rPr lang="en-IN" b="1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7442F-689C-3947-83D9-6FA4E71032E9}"/>
              </a:ext>
            </a:extLst>
          </p:cNvPr>
          <p:cNvSpPr/>
          <p:nvPr/>
        </p:nvSpPr>
        <p:spPr>
          <a:xfrm>
            <a:off x="3845263" y="1550505"/>
            <a:ext cx="4993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Approach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3DFC6-266D-ED44-BCED-8D4CC065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500"/>
            <a:ext cx="13004800" cy="75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76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CBF4-250A-3748-851B-643F5D44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Approach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DDC4F-E6C7-6F49-942E-1ED8DAE7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3004800" cy="921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303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7146-A364-AC48-8AF5-A8837CB5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155581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rgbClr val="FF0000"/>
                </a:solidFill>
              </a:rPr>
              <a:t>Findings &amp; Visualizations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C905A-7675-064C-8E50-37AA81B6F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20322"/>
            <a:ext cx="13004800" cy="4898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DD6BC-1D03-1740-B03C-A7560B41D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081"/>
            <a:ext cx="13004800" cy="31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131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B107-D0A8-4A4B-AA52-FD64881E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44499"/>
            <a:ext cx="11099800" cy="2802283"/>
          </a:xfrm>
        </p:spPr>
        <p:txBody>
          <a:bodyPr>
            <a:normAutofit fontScale="90000"/>
          </a:bodyPr>
          <a:lstStyle/>
          <a:p>
            <a:r>
              <a:rPr lang="en-IN" sz="6000" b="1" dirty="0"/>
              <a:t>Q7- Maximum number of flights headed to some particular destination.</a:t>
            </a:r>
            <a:br>
              <a:rPr lang="en-IN" b="1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9DCE8D-59B8-424A-A8FF-11588622A132}"/>
              </a:ext>
            </a:extLst>
          </p:cNvPr>
          <p:cNvSpPr/>
          <p:nvPr/>
        </p:nvSpPr>
        <p:spPr>
          <a:xfrm rot="20542663">
            <a:off x="3508233" y="3423228"/>
            <a:ext cx="6209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43F56-F621-3C45-A55F-DA34D9A1C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" y="5300732"/>
            <a:ext cx="13004800" cy="2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897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AD7C-D751-2C46-89FE-A0303AF9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2730E-F482-B34B-AF7C-755864AC9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13004800" cy="86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166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CBD8-210A-9C46-B169-97487237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Q8- shortest path</a:t>
            </a:r>
            <a:br>
              <a:rPr lang="en-IN" b="1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CE3A00-0E2F-324D-8E04-9C8439A16B03}"/>
              </a:ext>
            </a:extLst>
          </p:cNvPr>
          <p:cNvSpPr/>
          <p:nvPr/>
        </p:nvSpPr>
        <p:spPr>
          <a:xfrm rot="20412460">
            <a:off x="3303522" y="2953236"/>
            <a:ext cx="6403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0F243-C74F-0148-AD63-575562502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6157"/>
            <a:ext cx="13004800" cy="30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733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A708-FE1C-4644-A137-FF739037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Findings &amp; Visualizations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56B07-3D39-7243-A556-9283B8253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450"/>
            <a:ext cx="13004800" cy="760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9189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6F39-EC8C-E74C-887E-59CD31F3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952500" y="2603500"/>
            <a:ext cx="11099800" cy="422137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200244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311416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Introduction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952500" y="1689067"/>
            <a:ext cx="11099800" cy="7200933"/>
          </a:xfrm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2784"/>
            </a:pPr>
            <a:r>
              <a:rPr dirty="0"/>
              <a:t>The project includes analysis of the Flight Data set depending on departure delay, arrival delay, speed of the aircraft, maximum number of flights headed to </a:t>
            </a:r>
            <a:r>
              <a:rPr lang="en-US" dirty="0"/>
              <a:t>the </a:t>
            </a:r>
            <a:r>
              <a:rPr dirty="0"/>
              <a:t>particular destination</a:t>
            </a:r>
            <a:r>
              <a:rPr lang="en-US" dirty="0"/>
              <a:t>.</a:t>
            </a:r>
            <a:endParaRPr dirty="0"/>
          </a:p>
          <a:p>
            <a:pPr marL="386715" indent="-386715" defTabSz="508254">
              <a:spcBef>
                <a:spcPts val="3600"/>
              </a:spcBef>
              <a:defRPr sz="2784"/>
            </a:pPr>
            <a:r>
              <a:rPr lang="en-US" dirty="0"/>
              <a:t>Steps </a:t>
            </a:r>
            <a:r>
              <a:rPr dirty="0"/>
              <a:t>followed to do analysis on Data</a:t>
            </a:r>
            <a:r>
              <a:rPr lang="en-US" dirty="0"/>
              <a:t> are :</a:t>
            </a:r>
            <a:endParaRPr dirty="0"/>
          </a:p>
          <a:p>
            <a:pPr marL="773430" lvl="1" indent="-386715" defTabSz="508254">
              <a:spcBef>
                <a:spcPts val="3600"/>
              </a:spcBef>
              <a:defRPr sz="2784"/>
            </a:pPr>
            <a:r>
              <a:rPr dirty="0"/>
              <a:t>Find out dependent and independent variables</a:t>
            </a:r>
          </a:p>
          <a:p>
            <a:pPr marL="773430" lvl="1" indent="-386715" defTabSz="508254">
              <a:spcBef>
                <a:spcPts val="3600"/>
              </a:spcBef>
              <a:defRPr sz="2784"/>
            </a:pPr>
            <a:r>
              <a:rPr dirty="0"/>
              <a:t>Drop </a:t>
            </a:r>
            <a:r>
              <a:rPr lang="en-US" dirty="0"/>
              <a:t>In</a:t>
            </a:r>
            <a:r>
              <a:rPr dirty="0"/>
              <a:t>dependent variables from dataset</a:t>
            </a:r>
          </a:p>
          <a:p>
            <a:pPr marL="773430" lvl="1" indent="-386715" defTabSz="508254">
              <a:spcBef>
                <a:spcPts val="3600"/>
              </a:spcBef>
              <a:defRPr sz="2784"/>
            </a:pPr>
            <a:r>
              <a:rPr dirty="0"/>
              <a:t>Fill the NA values</a:t>
            </a:r>
          </a:p>
          <a:p>
            <a:pPr marL="773430" lvl="1" indent="-386715" defTabSz="508254">
              <a:spcBef>
                <a:spcPts val="3600"/>
              </a:spcBef>
              <a:defRPr sz="2784"/>
            </a:pPr>
            <a:r>
              <a:rPr dirty="0"/>
              <a:t>Box plot to </a:t>
            </a:r>
            <a:r>
              <a:rPr lang="en-US" dirty="0"/>
              <a:t>identify</a:t>
            </a:r>
            <a:r>
              <a:rPr dirty="0"/>
              <a:t> outliers</a:t>
            </a:r>
          </a:p>
          <a:p>
            <a:pPr marL="773430" lvl="1" indent="-386715" defTabSz="508254">
              <a:spcBef>
                <a:spcPts val="3600"/>
              </a:spcBef>
              <a:defRPr sz="2784"/>
            </a:pPr>
            <a:r>
              <a:rPr dirty="0"/>
              <a:t>Z</a:t>
            </a:r>
            <a:r>
              <a:rPr lang="en-IN" dirty="0"/>
              <a:t>s</a:t>
            </a:r>
            <a:r>
              <a:rPr dirty="0"/>
              <a:t>core</a:t>
            </a:r>
            <a:r>
              <a:rPr lang="en-US" dirty="0"/>
              <a:t> to remove outliers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277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952500" y="-832038"/>
            <a:ext cx="11099800" cy="3435538"/>
          </a:xfrm>
          <a:prstGeom prst="rect">
            <a:avLst/>
          </a:prstGeom>
        </p:spPr>
        <p:txBody>
          <a:bodyPr/>
          <a:lstStyle>
            <a:lvl1pPr>
              <a:defRPr sz="7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Dataset Description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952500" y="1568437"/>
            <a:ext cx="11099800" cy="7321563"/>
          </a:xfrm>
          <a:prstGeom prst="rect">
            <a:avLst/>
          </a:prstGeom>
        </p:spPr>
        <p:txBody>
          <a:bodyPr/>
          <a:lstStyle/>
          <a:p>
            <a:pPr marL="266700" indent="-266700" defTabSz="350520">
              <a:spcBef>
                <a:spcPts val="2500"/>
              </a:spcBef>
              <a:defRPr sz="2460"/>
            </a:pPr>
            <a:r>
              <a:t>Pandas Profiling : pandas_profiling that helps one in automating the first-level of EDA.</a:t>
            </a:r>
          </a:p>
          <a:p>
            <a:pPr marL="266700" indent="-266700" defTabSz="350520">
              <a:spcBef>
                <a:spcPts val="2500"/>
              </a:spcBef>
              <a:defRPr sz="2460"/>
            </a:pPr>
            <a:r>
              <a:t>For each column the following statistics - if relevant for the column type - are presented in an interactive HTML report:</a:t>
            </a:r>
          </a:p>
          <a:p>
            <a:pPr marL="533400" lvl="1" indent="-266700" defTabSz="350520">
              <a:spcBef>
                <a:spcPts val="2500"/>
              </a:spcBef>
              <a:defRPr sz="2460"/>
            </a:pPr>
            <a:r>
              <a:t>Essentials: type, unique values, missing values</a:t>
            </a:r>
          </a:p>
          <a:p>
            <a:pPr marL="533400" lvl="1" indent="-266700" defTabSz="350520">
              <a:spcBef>
                <a:spcPts val="2500"/>
              </a:spcBef>
              <a:defRPr sz="2460"/>
            </a:pPr>
            <a:r>
              <a:t>Quantile statistics like minimum value, Q1, median, Q3, maximum, range, interquartile range</a:t>
            </a:r>
          </a:p>
          <a:p>
            <a:pPr marL="533400" lvl="1" indent="-266700" defTabSz="350520">
              <a:spcBef>
                <a:spcPts val="2500"/>
              </a:spcBef>
              <a:defRPr sz="2460"/>
            </a:pPr>
            <a:r>
              <a:t>Descriptive statistics like mean, mode, standard deviation, sum, median absolute deviation, coefficient of variation, kurtosis, skewness</a:t>
            </a:r>
          </a:p>
          <a:p>
            <a:pPr marL="533400" lvl="1" indent="-266700" defTabSz="350520">
              <a:spcBef>
                <a:spcPts val="2500"/>
              </a:spcBef>
              <a:defRPr sz="2460"/>
            </a:pPr>
            <a:r>
              <a:t>Most frequent values</a:t>
            </a:r>
          </a:p>
          <a:p>
            <a:pPr marL="533400" lvl="1" indent="-266700" defTabSz="350520">
              <a:spcBef>
                <a:spcPts val="2500"/>
              </a:spcBef>
              <a:defRPr sz="2460"/>
            </a:pPr>
            <a:r>
              <a:t>Histogram</a:t>
            </a:r>
          </a:p>
          <a:p>
            <a:pPr marL="533400" lvl="1" indent="-266700" defTabSz="350520">
              <a:spcBef>
                <a:spcPts val="2500"/>
              </a:spcBef>
              <a:defRPr sz="2460"/>
            </a:pPr>
            <a:r>
              <a:t>Correlations highlighting of highly correlated variables, Spearman and Pearson matrixes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952500" y="-835576"/>
            <a:ext cx="11099800" cy="2922267"/>
          </a:xfrm>
          <a:prstGeom prst="rect">
            <a:avLst/>
          </a:prstGeom>
        </p:spPr>
        <p:txBody>
          <a:bodyPr/>
          <a:lstStyle>
            <a:lvl1pPr>
              <a:defRPr sz="6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Description of flight data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52500" y="1220409"/>
            <a:ext cx="11099800" cy="7669591"/>
          </a:xfrm>
          <a:prstGeom prst="rect">
            <a:avLst/>
          </a:prstGeom>
        </p:spPr>
        <p:txBody>
          <a:bodyPr/>
          <a:lstStyle/>
          <a:p>
            <a:r>
              <a:t>Overview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134" name="Screen Shot 2019-06-24 at 9.47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546" y="3020736"/>
            <a:ext cx="10963708" cy="5686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530773" y="-950833"/>
            <a:ext cx="10464801" cy="3302001"/>
          </a:xfrm>
          <a:prstGeom prst="rect">
            <a:avLst/>
          </a:prstGeom>
        </p:spPr>
        <p:txBody>
          <a:bodyPr/>
          <a:lstStyle>
            <a:lvl1pPr marL="518583" indent="-518583" algn="l">
              <a:buSzPct val="75000"/>
              <a:buChar char="•"/>
              <a:defRPr sz="4200"/>
            </a:lvl1pPr>
          </a:lstStyle>
          <a:p>
            <a:r>
              <a:rPr dirty="0"/>
              <a:t>Warnings in Dataset</a:t>
            </a:r>
          </a:p>
        </p:txBody>
      </p:sp>
      <p:pic>
        <p:nvPicPr>
          <p:cNvPr id="137" name="Screen Shot 2019-06-26 at 8.36.3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156" y="1222936"/>
            <a:ext cx="10578488" cy="59026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594567" y="7474986"/>
            <a:ext cx="1236214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buSzPct val="100000"/>
              <a:defRPr sz="2500"/>
            </a:pPr>
            <a:r>
              <a:rPr dirty="0"/>
              <a:t>We </a:t>
            </a:r>
            <a:r>
              <a:rPr lang="en-US" dirty="0"/>
              <a:t>have </a:t>
            </a:r>
            <a:r>
              <a:rPr dirty="0"/>
              <a:t>removed </a:t>
            </a:r>
            <a:r>
              <a:rPr lang="en-IN" dirty="0"/>
              <a:t>highly correlated and constant values those are not required from the dataset to get more correct result </a:t>
            </a:r>
          </a:p>
          <a:p>
            <a:pPr algn="l">
              <a:buSzPct val="100000"/>
              <a:defRPr sz="2500"/>
            </a:pPr>
            <a:r>
              <a:rPr lang="en-IN" b="1" dirty="0"/>
              <a:t>     </a:t>
            </a:r>
            <a:r>
              <a:rPr lang="en-IN" b="1" dirty="0" err="1"/>
              <a:t>flight.drop</a:t>
            </a:r>
            <a:r>
              <a:rPr lang="en-IN" b="1" dirty="0"/>
              <a:t>(['year','hour','minute','</a:t>
            </a:r>
            <a:r>
              <a:rPr lang="en-IN" b="1" dirty="0" err="1"/>
              <a:t>sched_dep_time</a:t>
            </a:r>
            <a:r>
              <a:rPr lang="en-IN" b="1" dirty="0"/>
              <a:t>', '</a:t>
            </a:r>
            <a:r>
              <a:rPr lang="en-IN" b="1" dirty="0" err="1"/>
              <a:t>sched_arr_time</a:t>
            </a:r>
            <a:r>
              <a:rPr lang="en-IN" b="1" dirty="0"/>
              <a:t>'], axis=1, </a:t>
            </a:r>
            <a:r>
              <a:rPr lang="en-IN" b="1" dirty="0" err="1"/>
              <a:t>inplace</a:t>
            </a:r>
            <a:r>
              <a:rPr lang="en-IN" b="1" dirty="0"/>
              <a:t>=True)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767693" y="-387131"/>
            <a:ext cx="11099801" cy="2159001"/>
          </a:xfrm>
          <a:prstGeom prst="rect">
            <a:avLst/>
          </a:prstGeom>
        </p:spPr>
        <p:txBody>
          <a:bodyPr/>
          <a:lstStyle>
            <a:lvl1pPr marL="987777" indent="-987777" algn="l">
              <a:buSzPct val="75000"/>
              <a:buChar char="•"/>
              <a:defRPr sz="4200"/>
            </a:lvl1pPr>
          </a:lstStyle>
          <a:p>
            <a:r>
              <a:rPr lang="en-IN" dirty="0"/>
              <a:t>Missing Value Analysis</a:t>
            </a:r>
            <a:endParaRPr dirty="0"/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952500" y="1289206"/>
            <a:ext cx="11099800" cy="760079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Screen Shot 2019-06-26 at 8.51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75" y="1241328"/>
            <a:ext cx="11845241" cy="7867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3802" y="-294727"/>
            <a:ext cx="13004801" cy="2159001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Cleaning Data Set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416127" y="1525557"/>
            <a:ext cx="12358002" cy="8080859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000"/>
            </a:pPr>
            <a:r>
              <a:rPr dirty="0"/>
              <a:t>Data cleansing or data cleaning is the process of identifying and removing (or correcting) inaccurate records from a dataset, table, or database and refers to </a:t>
            </a:r>
            <a:r>
              <a:rPr dirty="0" err="1"/>
              <a:t>recognising</a:t>
            </a:r>
            <a:r>
              <a:rPr dirty="0"/>
              <a:t> unfinished, unreliable, inaccurate or non-relevant parts of the data and then restoring, </a:t>
            </a:r>
            <a:r>
              <a:rPr dirty="0" err="1"/>
              <a:t>remodelling</a:t>
            </a:r>
            <a:r>
              <a:rPr dirty="0"/>
              <a:t>, or removing the dirty or crude data.</a:t>
            </a:r>
          </a:p>
          <a:p>
            <a:pPr marL="444500" indent="-444500">
              <a:defRPr sz="3000"/>
            </a:pPr>
            <a:r>
              <a:rPr dirty="0"/>
              <a:t>Following are the steps for data cleaning</a:t>
            </a:r>
          </a:p>
          <a:p>
            <a:pPr marL="1164166" lvl="1" indent="-529166">
              <a:buSzPct val="100000"/>
              <a:buAutoNum type="arabicPeriod"/>
              <a:defRPr sz="3000"/>
            </a:pPr>
            <a:r>
              <a:rPr dirty="0"/>
              <a:t>Remove dependent variables.</a:t>
            </a:r>
            <a:r>
              <a:rPr lang="en-US" dirty="0"/>
              <a:t> Query</a:t>
            </a:r>
            <a:r>
              <a:rPr dirty="0"/>
              <a:t> to remove dependent variable</a:t>
            </a:r>
          </a:p>
          <a:p>
            <a:pPr marL="0" lvl="5" indent="1143000">
              <a:buSzTx/>
              <a:buNone/>
              <a:defRPr sz="3000"/>
            </a:pPr>
            <a:r>
              <a:rPr dirty="0"/>
              <a:t> </a:t>
            </a:r>
            <a:r>
              <a:rPr lang="en-IN" b="1" dirty="0" err="1"/>
              <a:t>flight.drop</a:t>
            </a:r>
            <a:r>
              <a:rPr lang="en-IN" b="1" dirty="0"/>
              <a:t>(['year','hour','minute','</a:t>
            </a:r>
            <a:r>
              <a:rPr lang="en-IN" b="1" dirty="0" err="1"/>
              <a:t>sched_dep_time</a:t>
            </a:r>
            <a:r>
              <a:rPr lang="en-IN" b="1" dirty="0"/>
              <a:t>', '</a:t>
            </a:r>
            <a:r>
              <a:rPr lang="en-IN" b="1" dirty="0" err="1"/>
              <a:t>sched_arr_time</a:t>
            </a:r>
            <a:r>
              <a:rPr lang="en-IN" b="1" dirty="0"/>
              <a:t>'], axis=1, </a:t>
            </a:r>
            <a:r>
              <a:rPr lang="en-IN" b="1" dirty="0" err="1"/>
              <a:t>inplace</a:t>
            </a:r>
            <a:r>
              <a:rPr lang="en-IN" b="1" dirty="0"/>
              <a:t>=True)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52793" y="480497"/>
            <a:ext cx="12899213" cy="9753601"/>
          </a:xfrm>
          <a:prstGeom prst="rect">
            <a:avLst/>
          </a:prstGeom>
        </p:spPr>
        <p:txBody>
          <a:bodyPr anchor="t"/>
          <a:lstStyle/>
          <a:p>
            <a:pPr marL="0" lvl="1" indent="214884" defTabSz="549148">
              <a:spcBef>
                <a:spcPts val="3900"/>
              </a:spcBef>
              <a:buSzTx/>
              <a:buNone/>
              <a:defRPr sz="2820"/>
            </a:pPr>
            <a:r>
              <a:rPr dirty="0"/>
              <a:t>2.</a:t>
            </a:r>
            <a:r>
              <a:rPr lang="en-US" dirty="0"/>
              <a:t> </a:t>
            </a:r>
            <a:r>
              <a:rPr dirty="0"/>
              <a:t>fill NA values</a:t>
            </a:r>
            <a:r>
              <a:rPr lang="en-US" dirty="0"/>
              <a:t>.</a:t>
            </a:r>
          </a:p>
          <a:p>
            <a:pPr marL="0" lvl="1" indent="214884" defTabSz="549148">
              <a:spcBef>
                <a:spcPts val="3900"/>
              </a:spcBef>
              <a:buSzTx/>
              <a:buNone/>
              <a:defRPr sz="2820"/>
            </a:pPr>
            <a:endParaRPr dirty="0"/>
          </a:p>
          <a:p>
            <a:pPr marL="0" lvl="3" indent="644651" defTabSz="549148">
              <a:spcBef>
                <a:spcPts val="3900"/>
              </a:spcBef>
              <a:buSzTx/>
              <a:buNone/>
              <a:defRPr sz="2820"/>
            </a:pPr>
            <a:r>
              <a:rPr lang="en-IN" dirty="0"/>
              <a:t># fill null values with mode</a:t>
            </a:r>
          </a:p>
          <a:p>
            <a:pPr marL="0" lvl="3" indent="644651" defTabSz="549148">
              <a:spcBef>
                <a:spcPts val="3900"/>
              </a:spcBef>
              <a:buSzTx/>
              <a:buNone/>
              <a:defRPr sz="2820"/>
            </a:pPr>
            <a:r>
              <a:rPr lang="en-IN" dirty="0"/>
              <a:t>cols = ['dep_delay','arr_time','</a:t>
            </a:r>
            <a:r>
              <a:rPr lang="en-IN" dirty="0" err="1"/>
              <a:t>tailnum</a:t>
            </a:r>
            <a:r>
              <a:rPr lang="en-IN" dirty="0"/>
              <a:t>','arr_delay','</a:t>
            </a:r>
            <a:r>
              <a:rPr lang="en-IN" dirty="0" err="1"/>
              <a:t>dep_time</a:t>
            </a:r>
            <a:r>
              <a:rPr lang="en-IN" dirty="0"/>
              <a:t>']</a:t>
            </a:r>
          </a:p>
          <a:p>
            <a:pPr marL="0" lvl="3" indent="644651" defTabSz="549148">
              <a:spcBef>
                <a:spcPts val="3900"/>
              </a:spcBef>
              <a:buSzTx/>
              <a:buNone/>
              <a:defRPr sz="2820"/>
            </a:pPr>
            <a:r>
              <a:rPr lang="en-IN" dirty="0"/>
              <a:t>flight[cols]=flight[cols].</a:t>
            </a:r>
            <a:r>
              <a:rPr lang="en-IN" dirty="0" err="1"/>
              <a:t>fillna</a:t>
            </a:r>
            <a:r>
              <a:rPr lang="en-IN" dirty="0"/>
              <a:t>(</a:t>
            </a:r>
            <a:r>
              <a:rPr lang="en-IN" dirty="0" err="1"/>
              <a:t>flight.mode</a:t>
            </a:r>
            <a:r>
              <a:rPr lang="en-IN" dirty="0"/>
              <a:t>().</a:t>
            </a:r>
            <a:r>
              <a:rPr lang="en-IN" dirty="0" err="1"/>
              <a:t>iloc</a:t>
            </a:r>
            <a:r>
              <a:rPr lang="en-IN" dirty="0"/>
              <a:t>[0]) </a:t>
            </a:r>
            <a:r>
              <a:rPr dirty="0"/>
              <a:t>#Create dataset of only categorical values </a:t>
            </a:r>
            <a:r>
              <a:rPr dirty="0" err="1"/>
              <a:t>flight_categorical_data</a:t>
            </a:r>
            <a:r>
              <a:rPr dirty="0"/>
              <a:t> = flight[['carrier','</a:t>
            </a:r>
            <a:r>
              <a:rPr dirty="0" err="1"/>
              <a:t>tailnum</a:t>
            </a:r>
            <a:r>
              <a:rPr dirty="0"/>
              <a:t>','origin', ‘</a:t>
            </a:r>
            <a:r>
              <a:rPr dirty="0" err="1"/>
              <a:t>dest</a:t>
            </a:r>
            <a:r>
              <a:rPr dirty="0"/>
              <a:t>']]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632</Words>
  <Application>Microsoft Macintosh PowerPoint</Application>
  <PresentationFormat>Custom</PresentationFormat>
  <Paragraphs>100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Helvetica</vt:lpstr>
      <vt:lpstr>Helvetica Light</vt:lpstr>
      <vt:lpstr>Helvetica Neue</vt:lpstr>
      <vt:lpstr>White</vt:lpstr>
      <vt:lpstr>PowerPoint Presentation</vt:lpstr>
      <vt:lpstr>Personal Information</vt:lpstr>
      <vt:lpstr>Introduction</vt:lpstr>
      <vt:lpstr>Dataset Description</vt:lpstr>
      <vt:lpstr>Description of flight data</vt:lpstr>
      <vt:lpstr>Warnings in Dataset</vt:lpstr>
      <vt:lpstr>Missing Value Analysis</vt:lpstr>
      <vt:lpstr>Cleaning Data Set</vt:lpstr>
      <vt:lpstr>PowerPoint Presentation</vt:lpstr>
      <vt:lpstr>PowerPoint Presentation</vt:lpstr>
      <vt:lpstr>Business Questions Identified  </vt:lpstr>
      <vt:lpstr>Boxplot after Outlier treatment</vt:lpstr>
      <vt:lpstr>Findings &amp; Visualizations   </vt:lpstr>
      <vt:lpstr>Q2 - Which Airline maximum Departure delays. (Number of times)  </vt:lpstr>
      <vt:lpstr>PowerPoint Presentation</vt:lpstr>
      <vt:lpstr>Q3 - In which month maximum Departure delays occurred. </vt:lpstr>
      <vt:lpstr>Findings &amp; Visualizations  </vt:lpstr>
      <vt:lpstr>Q4 -Best airports in terms of time departure % </vt:lpstr>
      <vt:lpstr>Q5- On time arrival % analysis </vt:lpstr>
      <vt:lpstr>Findings &amp; Visualizations</vt:lpstr>
      <vt:lpstr>Q6 -Aircraft speed analysis. </vt:lpstr>
      <vt:lpstr>Approach</vt:lpstr>
      <vt:lpstr>Findings &amp; Visualizations</vt:lpstr>
      <vt:lpstr>Q7- Maximum number of flights headed to some particular destination. </vt:lpstr>
      <vt:lpstr>Findings &amp; Visualizations </vt:lpstr>
      <vt:lpstr>Q8- shortest path </vt:lpstr>
      <vt:lpstr>Findings &amp; Visualizations 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Sachin Bhardwaj 2</cp:lastModifiedBy>
  <cp:revision>10</cp:revision>
  <dcterms:modified xsi:type="dcterms:W3CDTF">2019-06-28T17:58:54Z</dcterms:modified>
</cp:coreProperties>
</file>